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34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35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40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89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54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007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96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34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48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03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79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814A-1108-4A6E-98A2-EF8D9C52EC9D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2D5D-8A88-46F0-A605-C993569B03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09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628801"/>
            <a:ext cx="7558608" cy="1584175"/>
          </a:xfrm>
        </p:spPr>
        <p:txBody>
          <a:bodyPr/>
          <a:lstStyle/>
          <a:p>
            <a:r>
              <a:rPr lang="tr-TR" b="1" i="1" dirty="0" err="1" smtClean="0"/>
              <a:t>NewPENS</a:t>
            </a:r>
            <a:r>
              <a:rPr lang="tr-TR" b="1" i="1" dirty="0" smtClean="0"/>
              <a:t> </a:t>
            </a:r>
            <a:endParaRPr lang="tr-TR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3140968"/>
            <a:ext cx="7704856" cy="2497832"/>
          </a:xfrm>
        </p:spPr>
        <p:txBody>
          <a:bodyPr/>
          <a:lstStyle/>
          <a:p>
            <a:r>
              <a:rPr lang="tr-TR" b="1" dirty="0" smtClean="0"/>
              <a:t>Yeni Bütünleştirilmiş Avrupa Network Hizmetleri </a:t>
            </a:r>
          </a:p>
          <a:p>
            <a:r>
              <a:rPr lang="tr-TR" b="1" i="1" dirty="0" smtClean="0"/>
              <a:t>(New </a:t>
            </a:r>
            <a:r>
              <a:rPr lang="tr-TR" b="1" i="1" dirty="0" err="1" smtClean="0"/>
              <a:t>Pan-European</a:t>
            </a:r>
            <a:r>
              <a:rPr lang="tr-TR" b="1" i="1" dirty="0" smtClean="0"/>
              <a:t>  Network Services) </a:t>
            </a:r>
            <a:endParaRPr lang="tr-TR" b="1" i="1" dirty="0"/>
          </a:p>
        </p:txBody>
      </p:sp>
      <p:pic>
        <p:nvPicPr>
          <p:cNvPr id="1026" name="Picture 2" descr="C:\Users\dhm9737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264696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85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i="1" dirty="0" err="1" smtClean="0"/>
              <a:t>NewPENS</a:t>
            </a:r>
            <a:r>
              <a:rPr lang="tr-TR" b="1" i="1" dirty="0" smtClean="0"/>
              <a:t>  Amacı</a:t>
            </a:r>
            <a:br>
              <a:rPr lang="tr-TR" b="1" i="1" dirty="0" smtClean="0"/>
            </a:b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Sky</a:t>
            </a:r>
            <a:r>
              <a:rPr lang="tr-TR" dirty="0" smtClean="0"/>
              <a:t> (SES) </a:t>
            </a:r>
            <a:r>
              <a:rPr lang="tr-TR" dirty="0" err="1" smtClean="0"/>
              <a:t>işbirliktelik</a:t>
            </a:r>
            <a:r>
              <a:rPr lang="tr-TR" dirty="0" smtClean="0"/>
              <a:t> kurallarının geliştirilmesi,</a:t>
            </a:r>
          </a:p>
          <a:p>
            <a:r>
              <a:rPr lang="tr-TR" dirty="0" smtClean="0"/>
              <a:t>Avrupa Hava Trafik Yönetimi (EATM) için yeni iletişim ağına ihtiyaç duyulması,</a:t>
            </a:r>
          </a:p>
          <a:p>
            <a:r>
              <a:rPr lang="tr-TR" dirty="0" err="1" smtClean="0"/>
              <a:t>EAD’ye</a:t>
            </a:r>
            <a:r>
              <a:rPr lang="tr-TR" dirty="0" smtClean="0"/>
              <a:t> iletişim ağı servisleri sağlamaya yönelik sözleşme süresinin Haziran 2008 tarihinde bitmesi,</a:t>
            </a:r>
          </a:p>
          <a:p>
            <a:r>
              <a:rPr lang="tr-TR" dirty="0" err="1"/>
              <a:t>C</a:t>
            </a:r>
            <a:r>
              <a:rPr lang="tr-TR" dirty="0" err="1" smtClean="0"/>
              <a:t>FMU’ya</a:t>
            </a:r>
            <a:r>
              <a:rPr lang="tr-TR" dirty="0" smtClean="0"/>
              <a:t> iletişim ağına yönelik sözleşme süresinin 2009 yılında bitmesi,</a:t>
            </a:r>
          </a:p>
          <a:p>
            <a:r>
              <a:rPr lang="tr-TR" dirty="0" smtClean="0"/>
              <a:t>2006-2007 tarihleri arasında EUROCONTROL ve bir çok Hava Seyrüsefer Hizmet Sağlayıcıları (ANSP) tarafından uluslararası bir IP hizmet ortamına ihtiyacın olduğu belirlenmiş ve buna yönelik fizibilite ve faydalarına ilişkin çalışmalara başlanmıştır..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51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 err="1" smtClean="0"/>
              <a:t>NewPENS</a:t>
            </a:r>
            <a:r>
              <a:rPr lang="tr-TR" b="1" i="1" dirty="0" smtClean="0"/>
              <a:t>  Amacı</a:t>
            </a:r>
            <a:br>
              <a:rPr lang="tr-TR" b="1" i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Avrupa Tek Hava Sahası Hava Trafik Yönetimi Araştırması </a:t>
            </a:r>
            <a:r>
              <a:rPr lang="tr-TR" dirty="0"/>
              <a:t>(SESAR-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Sky</a:t>
            </a:r>
            <a:r>
              <a:rPr lang="tr-TR" dirty="0"/>
              <a:t> ATM </a:t>
            </a:r>
            <a:r>
              <a:rPr lang="tr-TR" dirty="0" err="1"/>
              <a:t>Research</a:t>
            </a:r>
            <a:r>
              <a:rPr lang="tr-TR" dirty="0"/>
              <a:t>) konsepti </a:t>
            </a:r>
            <a:r>
              <a:rPr lang="tr-TR" dirty="0" smtClean="0"/>
              <a:t>kapsamında; 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Gelecekteki   </a:t>
            </a:r>
            <a:r>
              <a:rPr lang="tr-TR" dirty="0"/>
              <a:t>Hava trafik Yönetimi  </a:t>
            </a:r>
            <a:r>
              <a:rPr lang="tr-TR" dirty="0" smtClean="0"/>
              <a:t>tasarımları </a:t>
            </a:r>
            <a:r>
              <a:rPr lang="tr-TR" dirty="0"/>
              <a:t>için gereksinimler </a:t>
            </a:r>
            <a:r>
              <a:rPr lang="tr-TR" dirty="0" smtClean="0"/>
              <a:t>ve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SES-2 regülasyonu gibi sunulmakta olan hizmetler için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Sınır </a:t>
            </a:r>
            <a:r>
              <a:rPr lang="tr-TR" dirty="0"/>
              <a:t>ötesi veri ve </a:t>
            </a:r>
            <a:r>
              <a:rPr lang="tr-TR" dirty="0" smtClean="0"/>
              <a:t> </a:t>
            </a:r>
            <a:r>
              <a:rPr lang="tr-TR" dirty="0"/>
              <a:t>iletişim hizmetlerinin sunulması </a:t>
            </a:r>
            <a:r>
              <a:rPr lang="tr-TR" dirty="0" smtClean="0"/>
              <a:t>amaçlanmıştır.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28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NewPENS</a:t>
            </a:r>
            <a:r>
              <a:rPr lang="tr-TR" b="1" i="1" dirty="0" smtClean="0"/>
              <a:t> 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EUROCONTROL  ve EUROCONTROL </a:t>
            </a:r>
            <a:r>
              <a:rPr lang="tr-TR" dirty="0"/>
              <a:t>ü</a:t>
            </a:r>
            <a:r>
              <a:rPr lang="tr-TR" dirty="0" smtClean="0"/>
              <a:t>ye ülke Hava Seyrüsefer Hizmet Sağlayıcılarının (ANSP) ihtiyaçlarını giderecek kapsamlı tek bir iletişim ağı yaratılması amacıyla;</a:t>
            </a:r>
          </a:p>
          <a:p>
            <a:pPr marL="0" indent="0">
              <a:buNone/>
            </a:pPr>
            <a:r>
              <a:rPr lang="tr-TR" dirty="0" smtClean="0"/>
              <a:t> * 2009 tarihinde itibaren 8,5 yıllık süre ile SITA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firması ile sözleşme yapıldı.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2015 Aralık ayında 27 ANSP;  PENS </a:t>
            </a:r>
            <a:r>
              <a:rPr lang="tr-TR" dirty="0"/>
              <a:t>‘ e </a:t>
            </a:r>
            <a:r>
              <a:rPr lang="tr-TR" dirty="0" smtClean="0"/>
              <a:t>katıldı.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DHMI, 19 Ocak 2015 tarihinde SITA firması ile PENS kullanımına ilişkin sözleşme imzalamıştır.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38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/>
              <a:t>NewPENS</a:t>
            </a:r>
            <a:r>
              <a:rPr lang="tr-TR" b="1" i="1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    EUROCONTROL</a:t>
            </a:r>
            <a:r>
              <a:rPr lang="tr-TR" dirty="0"/>
              <a:t>;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Network Yönetimi </a:t>
            </a:r>
            <a:r>
              <a:rPr lang="tr-TR" dirty="0"/>
              <a:t>uygulamaları için yapılan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PENS’in</a:t>
            </a:r>
            <a:r>
              <a:rPr lang="tr-TR" dirty="0" smtClean="0"/>
              <a:t> </a:t>
            </a:r>
            <a:r>
              <a:rPr lang="tr-TR" dirty="0"/>
              <a:t>trafik kullanımının %90’lık bir bölüme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sahip </a:t>
            </a:r>
            <a:r>
              <a:rPr lang="tr-TR" dirty="0"/>
              <a:t>olarak (EAD dahil) en büyük PENS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kullanıcısıdır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1026" name="Picture 2" descr="C:\Users\dhm9737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4149080"/>
            <a:ext cx="4104456" cy="183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70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47248" cy="1138138"/>
          </a:xfrm>
        </p:spPr>
        <p:txBody>
          <a:bodyPr/>
          <a:lstStyle/>
          <a:p>
            <a:r>
              <a:rPr lang="tr-TR" b="1" i="1" dirty="0" smtClean="0"/>
              <a:t>Neden </a:t>
            </a:r>
            <a:r>
              <a:rPr lang="tr-TR" b="1" i="1" dirty="0" err="1" smtClean="0"/>
              <a:t>NewPENS</a:t>
            </a:r>
            <a:r>
              <a:rPr lang="tr-TR" b="1" i="1" dirty="0" smtClean="0"/>
              <a:t> 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1080" y="1196752"/>
            <a:ext cx="8065720" cy="4908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0070C0"/>
                </a:solidFill>
              </a:rPr>
              <a:t>    Öncelikli Amaç</a:t>
            </a:r>
          </a:p>
          <a:p>
            <a:r>
              <a:rPr lang="tr-TR" dirty="0" smtClean="0"/>
              <a:t>ATM/ANS ‘</a:t>
            </a:r>
            <a:r>
              <a:rPr lang="tr-TR" dirty="0" err="1" smtClean="0"/>
              <a:t>lar</a:t>
            </a:r>
            <a:r>
              <a:rPr lang="tr-TR" dirty="0" smtClean="0"/>
              <a:t> için bütün sınır ötesi IP ağ tabanlı iletişimlerin sunulması</a:t>
            </a:r>
          </a:p>
          <a:p>
            <a:pPr marL="0" indent="0">
              <a:buNone/>
            </a:pPr>
            <a:r>
              <a:rPr lang="tr-TR" i="1" dirty="0" smtClean="0">
                <a:solidFill>
                  <a:srgbClr val="0070C0"/>
                </a:solidFill>
              </a:rPr>
              <a:t>    Coğrafi Kapsam</a:t>
            </a:r>
          </a:p>
          <a:p>
            <a:r>
              <a:rPr lang="tr-TR" dirty="0" smtClean="0"/>
              <a:t>EUROCONTROL üye devletleri ve ICAO EUR/NAT bölgesi ve sınır devletleri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     Kullanıma Açıklık</a:t>
            </a:r>
          </a:p>
          <a:p>
            <a:r>
              <a:rPr lang="tr-TR" dirty="0" smtClean="0"/>
              <a:t>ANSP, hava alanları, askeri ve endüstriyel alanlarla ilgili tüm kullanıcılar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     Zaman Ölçekleri</a:t>
            </a:r>
          </a:p>
          <a:p>
            <a:r>
              <a:rPr lang="tr-TR" dirty="0" smtClean="0"/>
              <a:t>7 Haziran 2018’de sözleşme zaman aşımı dolmadan önce bütün PENS ünitelerinin değiştirilmesi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76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NewPENS</a:t>
            </a:r>
            <a:r>
              <a:rPr lang="tr-TR" b="1" i="1" dirty="0" smtClean="0"/>
              <a:t> Hizmetleri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dirty="0" smtClean="0">
                <a:solidFill>
                  <a:srgbClr val="0070C0"/>
                </a:solidFill>
              </a:rPr>
              <a:t>Kapsamı</a:t>
            </a:r>
          </a:p>
          <a:p>
            <a:r>
              <a:rPr lang="tr-TR" dirty="0" smtClean="0"/>
              <a:t>Hava Trafik Yönetim Hizmetleri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EAD hizmetleri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EUROCONTROL Merkezi Hizmetleri</a:t>
            </a:r>
          </a:p>
          <a:p>
            <a:endParaRPr lang="tr-TR" dirty="0"/>
          </a:p>
          <a:p>
            <a:r>
              <a:rPr lang="tr-TR" dirty="0" smtClean="0"/>
              <a:t>ve benzeri</a:t>
            </a:r>
          </a:p>
          <a:p>
            <a:endParaRPr lang="tr-TR" dirty="0"/>
          </a:p>
        </p:txBody>
      </p:sp>
      <p:pic>
        <p:nvPicPr>
          <p:cNvPr id="2050" name="Picture 2" descr="C:\Users\dhm9737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941168"/>
            <a:ext cx="4965179" cy="162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48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NewPENS</a:t>
            </a:r>
            <a:r>
              <a:rPr lang="tr-TR" b="1" i="1" dirty="0" smtClean="0"/>
              <a:t> 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70C0"/>
                </a:solidFill>
              </a:rPr>
              <a:t>Mevcut Pens</a:t>
            </a:r>
            <a:r>
              <a:rPr lang="tr-TR" dirty="0" smtClean="0"/>
              <a:t>: Avrupa içerisindeki Hava Seyrüsefer Hizmet Sağlayıcıları (ANSP) arası bağlantıları sağlayan iletişim aracından, 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>
                <a:solidFill>
                  <a:srgbClr val="0070C0"/>
                </a:solidFill>
              </a:rPr>
              <a:t>NewPENS</a:t>
            </a:r>
            <a:r>
              <a:rPr lang="tr-TR" dirty="0" smtClean="0"/>
              <a:t>:  Bütünleştirilmiş Avrupa Trafik Yönetimi (ATM) operasyonlarını destekleyen  karadan karaya ortak havacılık iletişim yoluna geçilecektir.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7261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NewPENS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28166"/>
            <a:ext cx="7632848" cy="5053162"/>
          </a:xfrm>
        </p:spPr>
      </p:pic>
    </p:spTree>
    <p:extLst>
      <p:ext uri="{BB962C8B-B14F-4D97-AF65-F5344CB8AC3E}">
        <p14:creationId xmlns:p14="http://schemas.microsoft.com/office/powerpoint/2010/main" val="26326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F1A9BC8AD4DFE54DA03C4F6C580EDA94" ma:contentTypeVersion="7" ma:contentTypeDescription="Yeni belge oluşturun." ma:contentTypeScope="" ma:versionID="43d4a3f9cba1008f13caa7099619c232">
  <xsd:schema xmlns:xsd="http://www.w3.org/2001/XMLSchema" xmlns:xs="http://www.w3.org/2001/XMLSchema" xmlns:p="http://schemas.microsoft.com/office/2006/metadata/properties" xmlns:ns1="http://schemas.microsoft.com/sharepoint/v3" xmlns:ns2="f67ceaec-9ab5-4c02-9a82-e935d9f0964e" xmlns:ns3="1343c9b9-64ea-4064-aa99-efa81bd95c4f" targetNamespace="http://schemas.microsoft.com/office/2006/metadata/properties" ma:root="true" ma:fieldsID="65271cf4db87ba7a7628583092f463a7" ns1:_="" ns2:_="" ns3:_="">
    <xsd:import namespace="http://schemas.microsoft.com/sharepoint/v3"/>
    <xsd:import namespace="f67ceaec-9ab5-4c02-9a82-e935d9f0964e"/>
    <xsd:import namespace="1343c9b9-64ea-4064-aa99-efa81bd95c4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UstGrup" minOccurs="0"/>
                <xsd:element ref="ns2:UstGrup_x003a_Kimlik" minOccurs="0"/>
                <xsd:element ref="ns2:SiraNo" minOccurs="0"/>
                <xsd:element ref="ns3:SharedWithUsers" minOccurs="0"/>
                <xsd:element ref="ns2:UstMenu_x003a_Kimli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hidden="true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ceaec-9ab5-4c02-9a82-e935d9f0964e" elementFormDefault="qualified">
    <xsd:import namespace="http://schemas.microsoft.com/office/2006/documentManagement/types"/>
    <xsd:import namespace="http://schemas.microsoft.com/office/infopath/2007/PartnerControls"/>
    <xsd:element name="UstGrup" ma:index="10" nillable="true" ma:displayName="UstGrup" ma:list="{231c093a-fb47-413e-8b47-74068c2b809e}" ma:internalName="UstGrup" ma:showField="Title">
      <xsd:simpleType>
        <xsd:restriction base="dms:Lookup"/>
      </xsd:simpleType>
    </xsd:element>
    <xsd:element name="UstGrup_x003a_Kimlik" ma:index="11" nillable="true" ma:displayName="UstGrup:Kimlik" ma:list="{231c093a-fb47-413e-8b47-74068c2b809e}" ma:internalName="UstGrup_x003a_Kimlik" ma:readOnly="true" ma:showField="ID" ma:web="1343c9b9-64ea-4064-aa99-efa81bd95c4f">
      <xsd:simpleType>
        <xsd:restriction base="dms:Lookup"/>
      </xsd:simpleType>
    </xsd:element>
    <xsd:element name="SiraNo" ma:index="12" nillable="true" ma:displayName="SiraNo" ma:default="999" ma:internalName="SiraNo">
      <xsd:simpleType>
        <xsd:restriction base="dms:Number"/>
      </xsd:simpleType>
    </xsd:element>
    <xsd:element name="UstMenu_x003a_Kimlik" ma:index="14" nillable="true" ma:displayName="UstMenu:Kimlik" ma:list="{231c093a-fb47-413e-8b47-74068c2b809e}" ma:internalName="UstMenu_x003a_Kimlik" ma:showField="ID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3c9b9-64ea-4064-aa99-efa81bd95c4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ylaşılanla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UstGrup xmlns="f67ceaec-9ab5-4c02-9a82-e935d9f0964e">588</UstGrup>
    <PublishingStartDate xmlns="http://schemas.microsoft.com/sharepoint/v3" xsi:nil="true"/>
    <SiraNo xmlns="f67ceaec-9ab5-4c02-9a82-e935d9f0964e">997</SiraNo>
    <UstMenu_x003a_Kimlik xmlns="f67ceaec-9ab5-4c02-9a82-e935d9f0964e" xsi:nil="true"/>
  </documentManagement>
</p:properties>
</file>

<file path=customXml/itemProps1.xml><?xml version="1.0" encoding="utf-8"?>
<ds:datastoreItem xmlns:ds="http://schemas.openxmlformats.org/officeDocument/2006/customXml" ds:itemID="{E127CF05-AC9C-46DE-83A6-2B7D21A7071C}"/>
</file>

<file path=customXml/itemProps2.xml><?xml version="1.0" encoding="utf-8"?>
<ds:datastoreItem xmlns:ds="http://schemas.openxmlformats.org/officeDocument/2006/customXml" ds:itemID="{A9912AE0-4D8E-4AE7-9587-D392447F860E}"/>
</file>

<file path=customXml/itemProps3.xml><?xml version="1.0" encoding="utf-8"?>
<ds:datastoreItem xmlns:ds="http://schemas.openxmlformats.org/officeDocument/2006/customXml" ds:itemID="{2918694D-364B-45AB-A994-9AB8D55FCE0B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347</Words>
  <Application>Microsoft Office PowerPoint</Application>
  <PresentationFormat>Ekran Gösterisi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NewPENS </vt:lpstr>
      <vt:lpstr> NewPENS  Amacı </vt:lpstr>
      <vt:lpstr> NewPENS  Amacı </vt:lpstr>
      <vt:lpstr>NewPENS </vt:lpstr>
      <vt:lpstr>NewPENS </vt:lpstr>
      <vt:lpstr>Neden NewPENS </vt:lpstr>
      <vt:lpstr>NewPENS Hizmetleri</vt:lpstr>
      <vt:lpstr>NewPENS </vt:lpstr>
      <vt:lpstr>NewPENS </vt:lpstr>
    </vt:vector>
  </TitlesOfParts>
  <Company>DHMI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NewPENS</dc:title>
  <dc:creator>Fatma Dilek TÜRKOĞLU</dc:creator>
  <cp:lastModifiedBy>Mehmet Tarık ERSAL</cp:lastModifiedBy>
  <cp:revision>15</cp:revision>
  <dcterms:created xsi:type="dcterms:W3CDTF">2016-01-20T14:07:42Z</dcterms:created>
  <dcterms:modified xsi:type="dcterms:W3CDTF">2018-02-02T11:52:19Z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0x010100F1A9BC8AD4DFE54DA03C4F6C580EDA94</vt:lpwstr>
  </property>
</Properties>
</file>